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8"/>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53" r:id="rId41"/>
    <p:sldId id="354" r:id="rId42"/>
    <p:sldId id="355" r:id="rId43"/>
    <p:sldId id="356" r:id="rId44"/>
    <p:sldId id="357" r:id="rId45"/>
    <p:sldId id="358" r:id="rId46"/>
    <p:sldId id="3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76327" autoAdjust="0"/>
  </p:normalViewPr>
  <p:slideViewPr>
    <p:cSldViewPr snapToGrid="0">
      <p:cViewPr varScale="1">
        <p:scale>
          <a:sx n="75" d="100"/>
          <a:sy n="75" d="100"/>
        </p:scale>
        <p:origin x="88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𝛼</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𝛼</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m:rPr>
                        <m:sty m:val="p"/>
                      </m:rPr>
                      <a:rPr lang="en-US" sz="1200" kern="1200">
                        <a:solidFill>
                          <a:schemeClr val="tx1"/>
                        </a:solidFill>
                        <a:effectLst/>
                        <a:latin typeface="+mn-lt"/>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mn-lt"/>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601"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602"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603"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3"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39989" y="2067274"/>
                <a:ext cx="5118568"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rPr>
                        </m:ctrlPr>
                      </m:sSubPr>
                      <m:e>
                        <m:r>
                          <a:rPr lang="en-US" sz="1600" i="1">
                            <a:solidFill>
                              <a:schemeClr val="tx1"/>
                            </a:solidFill>
                          </a:rPr>
                          <m:t>𝐻</m:t>
                        </m:r>
                      </m:e>
                      <m:sub>
                        <m:r>
                          <a:rPr lang="en-US" sz="1600">
                            <a:solidFill>
                              <a:schemeClr val="tx1"/>
                            </a:solidFill>
                          </a:rPr>
                          <m:t>0</m:t>
                        </m:r>
                      </m:sub>
                    </m:sSub>
                    <m:r>
                      <a:rPr lang="en-US" sz="1600">
                        <a:solidFill>
                          <a:schemeClr val="tx1"/>
                        </a:solidFill>
                      </a:rPr>
                      <m:t>:  </m:t>
                    </m:r>
                    <m:r>
                      <a:rPr lang="en-US" sz="1600" i="1">
                        <a:solidFill>
                          <a:schemeClr val="tx1"/>
                        </a:solidFill>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rPr>
                        </m:ctrlPr>
                      </m:sSubPr>
                      <m:e>
                        <m:r>
                          <a:rPr lang="en-US" sz="1600" i="1">
                            <a:solidFill>
                              <a:schemeClr val="tx1"/>
                            </a:solidFill>
                          </a:rPr>
                          <m:t>𝐻</m:t>
                        </m:r>
                      </m:e>
                      <m:sub>
                        <m:r>
                          <a:rPr lang="en-US" sz="1600">
                            <a:solidFill>
                              <a:schemeClr val="tx1"/>
                            </a:solidFill>
                          </a:rPr>
                          <m:t>1</m:t>
                        </m:r>
                      </m:sub>
                    </m:sSub>
                    <m:r>
                      <a:rPr lang="en-US" sz="1600">
                        <a:solidFill>
                          <a:schemeClr val="tx1"/>
                        </a:solidFill>
                      </a:rPr>
                      <m:t> : </m:t>
                    </m:r>
                    <m:r>
                      <a:rPr lang="en-US" sz="1600" i="1">
                        <a:solidFill>
                          <a:schemeClr val="tx1"/>
                        </a:solidFill>
                      </a:rPr>
                      <m:t>𝑇</m:t>
                    </m:r>
                    <m:r>
                      <a:rPr lang="en-US" sz="1600" i="1">
                        <a:solidFill>
                          <a:schemeClr val="tx1"/>
                        </a:solidFill>
                      </a:rPr>
                      <m:t>h</m:t>
                    </m:r>
                    <m:r>
                      <a:rPr lang="en-US" sz="1600" i="1">
                        <a:solidFill>
                          <a:schemeClr val="tx1"/>
                        </a:solidFill>
                      </a:rPr>
                      <m:t>𝑒</m:t>
                    </m:r>
                    <m:r>
                      <a:rPr lang="en-US" sz="1600">
                        <a:solidFill>
                          <a:schemeClr val="tx1"/>
                        </a:solidFill>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pPr/>
                <a14:m>
                  <m:oMath xmlns:m="http://schemas.openxmlformats.org/officeDocument/2006/math">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𝑐𝑟𝑖𝑡𝑖𝑐𝑎𝑙</m:t>
                    </m:r>
                    <m:r>
                      <a:rPr lang="en-US" sz="1600" b="0" i="1" smtClean="0">
                        <a:solidFill>
                          <a:schemeClr val="tx1"/>
                        </a:solidFill>
                        <a:latin typeface="Cambria Math" panose="02040503050406030204" pitchFamily="18" charset="0"/>
                      </a:rPr>
                      <m:t> </m:t>
                    </m:r>
                  </m:oMath>
                </a14:m>
                <a:r>
                  <a:rPr lang="en-US" sz="1600" i="1" dirty="0">
                    <a:solidFill>
                      <a:schemeClr val="tx1"/>
                    </a:solidFill>
                  </a:rPr>
                  <a:t>SNR’ – for </a:t>
                </a:r>
                <a14:m>
                  <m:oMath xmlns:m="http://schemas.openxmlformats.org/officeDocument/2006/math">
                    <m:r>
                      <a:rPr lang="en-US" sz="1600" i="1" smtClean="0">
                        <a:solidFill>
                          <a:schemeClr val="tx1"/>
                        </a:solidFill>
                      </a:rPr>
                      <m:t>𝛼</m:t>
                    </m:r>
                  </m:oMath>
                </a14:m>
                <a:r>
                  <a:rPr lang="en-US" sz="1600" dirty="0">
                    <a:solidFill>
                      <a:schemeClr val="tx1"/>
                    </a:solidFill>
                  </a:rPr>
                  <a:t> – 5% / </a:t>
                </a:r>
                <a14:m>
                  <m:oMath xmlns:m="http://schemas.openxmlformats.org/officeDocument/2006/math">
                    <m:r>
                      <a:rPr lang="en-US" sz="1600" i="1" smtClean="0">
                        <a:solidFill>
                          <a:schemeClr val="tx1"/>
                        </a:solidFill>
                      </a:rPr>
                      <m:t>𝛽</m:t>
                    </m:r>
                  </m:oMath>
                </a14:m>
                <a:r>
                  <a:rPr lang="en-US" sz="1600" dirty="0">
                    <a:solidFill>
                      <a:schemeClr val="tx1"/>
                    </a:solidFill>
                  </a:rPr>
                  <a:t>- 2% and </a:t>
                </a:r>
                <a14:m>
                  <m:oMath xmlns:m="http://schemas.openxmlformats.org/officeDocument/2006/math">
                    <m:r>
                      <a:rPr lang="en-US" sz="1600">
                        <a:solidFill>
                          <a:schemeClr val="tx1"/>
                        </a:solidFill>
                      </a:rPr>
                      <m:t>𝛼</m:t>
                    </m:r>
                  </m:oMath>
                </a14:m>
                <a:r>
                  <a:rPr lang="en-US" sz="1600" dirty="0">
                    <a:solidFill>
                      <a:schemeClr val="tx1"/>
                    </a:solidFill>
                  </a:rPr>
                  <a:t> – 1% / </a:t>
                </a:r>
                <a14:m>
                  <m:oMath xmlns:m="http://schemas.openxmlformats.org/officeDocument/2006/math">
                    <m:r>
                      <a:rPr lang="en-US" sz="1600">
                        <a:solidFill>
                          <a:schemeClr val="tx1"/>
                        </a:solidFill>
                      </a:rPr>
                      <m:t>𝛽</m:t>
                    </m:r>
                  </m:oMath>
                </a14:m>
                <a:r>
                  <a:rPr lang="en-US" sz="1600" dirty="0">
                    <a:solidFill>
                      <a:schemeClr val="tx1"/>
                    </a:solidFill>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439989" y="2067274"/>
                <a:ext cx="5118568" cy="4594060"/>
              </a:xfrm>
              <a:prstGeom prst="rect">
                <a:avLst/>
              </a:prstGeom>
              <a:blipFill>
                <a:blip r:embed="rId3"/>
                <a:stretch>
                  <a:fillRect l="-952" t="-663"/>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227043" y="1986428"/>
            <a:ext cx="5524968"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‘Tracking’ criteria</a:t>
            </a:r>
          </a:p>
          <a:p>
            <a:endParaRPr lang="en-US" sz="1800" dirty="0"/>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286898033"/>
              </p:ext>
            </p:extLst>
          </p:nvPr>
        </p:nvGraphicFramePr>
        <p:xfrm>
          <a:off x="489752" y="3637280"/>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dirty="0"/>
                    </a:p>
                  </a:txBody>
                  <a:tcPr/>
                </a:tc>
                <a:tc>
                  <a:txBody>
                    <a:bodyPr/>
                    <a:lstStyle/>
                    <a:p>
                      <a:r>
                        <a:rPr lang="en-US" dirty="0"/>
                        <a:t>straight</a:t>
                      </a:r>
                    </a:p>
                  </a:txBody>
                  <a:tcPr/>
                </a:tc>
                <a:tc>
                  <a:txBody>
                    <a:bodyPr/>
                    <a:lstStyle/>
                    <a:p>
                      <a:r>
                        <a:rPr lang="en-US" dirty="0"/>
                        <a:t>Curved</a:t>
                      </a:r>
                    </a:p>
                  </a:txBody>
                  <a:tcPr/>
                </a:tc>
                <a:extLst>
                  <a:ext uri="{0D108BD9-81ED-4DB2-BD59-A6C34878D82A}">
                    <a16:rowId xmlns:a16="http://schemas.microsoft.com/office/drawing/2014/main" val="1754829656"/>
                  </a:ext>
                </a:extLst>
              </a:tr>
              <a:tr h="390241">
                <a:tc>
                  <a:txBody>
                    <a:bodyPr/>
                    <a:lstStyle/>
                    <a:p>
                      <a:r>
                        <a:rPr lang="en-US" dirty="0"/>
                        <a:t>8 - pixels</a:t>
                      </a:r>
                    </a:p>
                  </a:txBody>
                  <a:tcPr/>
                </a:tc>
                <a:tc>
                  <a:txBody>
                    <a:bodyPr/>
                    <a:lstStyle/>
                    <a:p>
                      <a:r>
                        <a:rPr lang="en-US" dirty="0"/>
                        <a:t>2.5</a:t>
                      </a:r>
                    </a:p>
                  </a:txBody>
                  <a:tcPr/>
                </a:tc>
                <a:tc>
                  <a:txBody>
                    <a:bodyPr/>
                    <a:lstStyle/>
                    <a:p>
                      <a:r>
                        <a:rPr lang="en-US" dirty="0"/>
                        <a:t>3.5</a:t>
                      </a:r>
                    </a:p>
                  </a:txBody>
                  <a:tcPr/>
                </a:tc>
                <a:extLst>
                  <a:ext uri="{0D108BD9-81ED-4DB2-BD59-A6C34878D82A}">
                    <a16:rowId xmlns:a16="http://schemas.microsoft.com/office/drawing/2014/main" val="625489357"/>
                  </a:ext>
                </a:extLst>
              </a:tr>
              <a:tr h="390241">
                <a:tc>
                  <a:txBody>
                    <a:bodyPr/>
                    <a:lstStyle/>
                    <a:p>
                      <a:r>
                        <a:rPr lang="en-US" dirty="0"/>
                        <a:t>16 - pixels</a:t>
                      </a:r>
                    </a:p>
                  </a:txBody>
                  <a:tcPr/>
                </a:tc>
                <a:tc>
                  <a:txBody>
                    <a:bodyPr/>
                    <a:lstStyle/>
                    <a:p>
                      <a:r>
                        <a:rPr lang="en-US" dirty="0"/>
                        <a:t>2</a:t>
                      </a:r>
                    </a:p>
                  </a:txBody>
                  <a:tcPr/>
                </a:tc>
                <a:tc>
                  <a:txBody>
                    <a:bodyPr/>
                    <a:lstStyle/>
                    <a:p>
                      <a:r>
                        <a:rPr lang="en-US" dirty="0"/>
                        <a:t>3/3.5</a:t>
                      </a:r>
                    </a:p>
                  </a:txBody>
                  <a:tcPr/>
                </a:tc>
                <a:extLst>
                  <a:ext uri="{0D108BD9-81ED-4DB2-BD59-A6C34878D82A}">
                    <a16:rowId xmlns:a16="http://schemas.microsoft.com/office/drawing/2014/main" val="3154684060"/>
                  </a:ext>
                </a:extLst>
              </a:tr>
            </a:tbl>
          </a:graphicData>
        </a:graphic>
      </p:graphicFrame>
      <p:sp>
        <p:nvSpPr>
          <p:cNvPr id="7" name="TextBox 6">
            <a:extLst>
              <a:ext uri="{FF2B5EF4-FFF2-40B4-BE49-F238E27FC236}">
                <a16:creationId xmlns:a16="http://schemas.microsoft.com/office/drawing/2014/main" id="{F1761229-CFE8-453C-AAAD-750AA5A42F99}"/>
              </a:ext>
            </a:extLst>
          </p:cNvPr>
          <p:cNvSpPr txBox="1"/>
          <p:nvPr/>
        </p:nvSpPr>
        <p:spPr>
          <a:xfrm>
            <a:off x="4358639" y="127000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4" action="ppaction://hlinksldjump"/>
            <a:extLst>
              <a:ext uri="{FF2B5EF4-FFF2-40B4-BE49-F238E27FC236}">
                <a16:creationId xmlns:a16="http://schemas.microsoft.com/office/drawing/2014/main" id="{E9C9A264-98EB-4C52-AA0B-C417CB899686}"/>
              </a:ext>
            </a:extLst>
          </p:cNvPr>
          <p:cNvSpPr/>
          <p:nvPr/>
        </p:nvSpPr>
        <p:spPr>
          <a:xfrm>
            <a:off x="926632" y="1282235"/>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419833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024158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156832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Performance</a:t>
            </a:r>
          </a:p>
          <a:p>
            <a:r>
              <a:rPr lang="en-US" sz="1800" dirty="0">
                <a:solidFill>
                  <a:schemeClr val="tx1"/>
                </a:solidFill>
              </a:rPr>
              <a:t>lost</a:t>
            </a:r>
          </a:p>
          <a:p>
            <a:r>
              <a:rPr lang="en-US" sz="1800" dirty="0">
                <a:solidFill>
                  <a:schemeClr val="tx1"/>
                </a:solidFill>
              </a:rPr>
              <a:t>Combined </a:t>
            </a:r>
          </a:p>
          <a:p>
            <a:r>
              <a:rPr lang="en-US" sz="18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77359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98"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5638</Words>
  <Application>Microsoft Office PowerPoint</Application>
  <PresentationFormat>Widescreen</PresentationFormat>
  <Paragraphs>582</Paragraphs>
  <Slides>46</Slides>
  <Notes>45</Notes>
  <HiddenSlides>9</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60"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2020-03-15T03:44:36Z</dcterms:modified>
</cp:coreProperties>
</file>